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8"/>
  </p:notesMasterIdLst>
  <p:sldIdLst>
    <p:sldId id="266" r:id="rId2"/>
    <p:sldId id="293" r:id="rId3"/>
    <p:sldId id="292" r:id="rId4"/>
    <p:sldId id="284" r:id="rId5"/>
    <p:sldId id="285" r:id="rId6"/>
    <p:sldId id="286" r:id="rId7"/>
    <p:sldId id="287" r:id="rId8"/>
    <p:sldId id="288" r:id="rId9"/>
    <p:sldId id="290" r:id="rId10"/>
    <p:sldId id="289" r:id="rId11"/>
    <p:sldId id="291" r:id="rId12"/>
    <p:sldId id="295" r:id="rId13"/>
    <p:sldId id="294" r:id="rId14"/>
    <p:sldId id="296" r:id="rId15"/>
    <p:sldId id="29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b="0" dirty="0" smtClean="0"/>
              <a:t>The </a:t>
            </a:r>
            <a:r>
              <a:rPr lang="en-US" b="0" dirty="0"/>
              <a:t>Bloom Filter</a:t>
            </a:r>
            <a:r>
              <a:rPr lang="en-US" dirty="0"/>
              <a:t> 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Bloom Filter with example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US" dirty="0"/>
              <a:t>Think of a Bloom filter as a large set of numbered buckets, each one starting off empty. </a:t>
            </a:r>
          </a:p>
          <a:p>
            <a:r>
              <a:rPr lang="en-US" dirty="0"/>
              <a:t>Imagine we want to keep track of the books that I own. </a:t>
            </a:r>
          </a:p>
          <a:p>
            <a:r>
              <a:rPr lang="en-US" dirty="0"/>
              <a:t>To do this, lets use a Bloom filter with 10 buckets and three hash functions.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Step 0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3200400"/>
            <a:ext cx="5924550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Bloom Filter with </a:t>
            </a:r>
            <a:r>
              <a:rPr lang="en-IN" dirty="0" smtClean="0"/>
              <a:t>example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US" dirty="0"/>
              <a:t>Lets start by putting "Data Mining Concepts" into our Bloom filter</a:t>
            </a:r>
          </a:p>
          <a:p>
            <a:r>
              <a:rPr lang="en-US" dirty="0"/>
              <a:t>Internally, the filter takes book name and passes it to the three hash functions, which return three identifiers. </a:t>
            </a:r>
          </a:p>
          <a:p>
            <a:r>
              <a:rPr lang="en-US" dirty="0"/>
              <a:t>In this case, "Data Mining Concepts" hashes to identifiers 3, 4, and 10. </a:t>
            </a:r>
          </a:p>
          <a:p>
            <a:r>
              <a:rPr lang="en-US" dirty="0"/>
              <a:t>The filter goes and fills up every bucket whose number matches one of the identifiers — 3, 4, and 10. </a:t>
            </a:r>
          </a:p>
          <a:p>
            <a:r>
              <a:rPr lang="en-US" dirty="0"/>
              <a:t>It’s able to do this very quickly because it can jump straight to each bucket to fill it up, just like you jump straight to page numbers from an index.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Step 1 - Initialization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4191000"/>
            <a:ext cx="5962650" cy="264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711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Bloom Filter with example </a:t>
            </a:r>
            <a:r>
              <a:rPr lang="en-IN" dirty="0" smtClean="0"/>
              <a:t>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US" dirty="0"/>
              <a:t>Next we put "Data Science" into our filter. </a:t>
            </a:r>
          </a:p>
          <a:p>
            <a:r>
              <a:rPr lang="en-US" dirty="0"/>
              <a:t>Using the same hash functions, "Data Science" hashes to 5, 2, and 1, so those buckets get filled up too. </a:t>
            </a:r>
          </a:p>
          <a:p>
            <a:r>
              <a:rPr lang="en-US" dirty="0"/>
              <a:t>After we’ve done both of these operations, buckets 1, 2, 3, 4, 5, and 10 are full.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Step 2 - Addition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962" y="2971800"/>
            <a:ext cx="6105525" cy="370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502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Bloom Filter with example </a:t>
            </a:r>
            <a:r>
              <a:rPr lang="en-IN" dirty="0" smtClean="0"/>
              <a:t>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IN" dirty="0" smtClean="0"/>
              <a:t>Lets ask filter whether “Data Mining Concepts” is present or not?</a:t>
            </a:r>
          </a:p>
          <a:p>
            <a:r>
              <a:rPr lang="en-IN" dirty="0" smtClean="0"/>
              <a:t>Book name will go through same three hash function </a:t>
            </a:r>
          </a:p>
          <a:p>
            <a:r>
              <a:rPr lang="en-IN" dirty="0" smtClean="0"/>
              <a:t>Hash will result into three values i.e. 3, 4 and 10</a:t>
            </a:r>
          </a:p>
          <a:p>
            <a:r>
              <a:rPr lang="en-IN" dirty="0" smtClean="0"/>
              <a:t>Go to positions 3, 4 and 10, if all bits are set to 1, means book is already in the filter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Step 3 – </a:t>
            </a:r>
            <a:r>
              <a:rPr lang="en-IN" dirty="0" smtClean="0"/>
              <a:t>Querying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489" y="3352800"/>
            <a:ext cx="619125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44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Bloom Filter with example </a:t>
            </a:r>
            <a:r>
              <a:rPr lang="en-IN" dirty="0" smtClean="0"/>
              <a:t>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IN" dirty="0" smtClean="0"/>
              <a:t>Lets ask filter whether “Streaming Data” is present or not?</a:t>
            </a:r>
          </a:p>
          <a:p>
            <a:r>
              <a:rPr lang="en-IN" dirty="0" smtClean="0"/>
              <a:t>Book name will go through same three hash function </a:t>
            </a:r>
          </a:p>
          <a:p>
            <a:r>
              <a:rPr lang="en-IN" dirty="0" smtClean="0"/>
              <a:t>Lets say hash will result into three values i.e. 3, 4 and 7</a:t>
            </a:r>
          </a:p>
          <a:p>
            <a:r>
              <a:rPr lang="en-IN" dirty="0" smtClean="0"/>
              <a:t>Go to positions 3, 4 and 7 , not all bits are set to 1, hence book is not seen earlier.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Step 4 - Querying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489" y="3352800"/>
            <a:ext cx="619125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269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Bloom Filter with example </a:t>
            </a:r>
            <a:r>
              <a:rPr lang="en-IN" dirty="0" smtClean="0"/>
              <a:t>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IN" dirty="0" smtClean="0"/>
              <a:t>Lets check book </a:t>
            </a:r>
            <a:r>
              <a:rPr lang="en-IN" dirty="0" smtClean="0"/>
              <a:t>“Data Mining” </a:t>
            </a:r>
            <a:r>
              <a:rPr lang="en-IN" dirty="0" smtClean="0"/>
              <a:t>is present or not</a:t>
            </a:r>
          </a:p>
          <a:p>
            <a:r>
              <a:rPr lang="en-IN" dirty="0" smtClean="0"/>
              <a:t>Book name will go through same three hash function </a:t>
            </a:r>
          </a:p>
          <a:p>
            <a:r>
              <a:rPr lang="en-IN" dirty="0" smtClean="0"/>
              <a:t>Lets say hash will result into three values i.e. 3, 4 and 10</a:t>
            </a:r>
          </a:p>
          <a:p>
            <a:r>
              <a:rPr lang="en-IN" dirty="0" smtClean="0"/>
              <a:t>Now check positions related to 3, 4, and 10, all bits are set to 1 , means books is known one</a:t>
            </a:r>
          </a:p>
          <a:p>
            <a:r>
              <a:rPr lang="en-IN" dirty="0" smtClean="0"/>
              <a:t>But actually filter never has seen that book</a:t>
            </a:r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Step 5  - False Positives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489" y="3352800"/>
            <a:ext cx="619125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08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Distinct Value Sketches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Filtering in a Stream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/>
          <a:lstStyle/>
          <a:p>
            <a:r>
              <a:rPr lang="en-US" dirty="0"/>
              <a:t>Refers to selection of elements in a stream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209800"/>
            <a:ext cx="912495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130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Filtering in a Stream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/>
          <a:lstStyle/>
          <a:p>
            <a:r>
              <a:rPr lang="en-US" dirty="0"/>
              <a:t>Refers to selection of elements in a stream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401" y="2314575"/>
            <a:ext cx="7686675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6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Exact Solution to Membership Problem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US" dirty="0"/>
              <a:t>Assume that we want to keep track of which of a million possible items seen</a:t>
            </a:r>
          </a:p>
          <a:p>
            <a:pPr lvl="1"/>
            <a:r>
              <a:rPr lang="en-US" dirty="0"/>
              <a:t>Items labelled with ID </a:t>
            </a:r>
            <a:r>
              <a:rPr lang="en-US" dirty="0" smtClean="0"/>
              <a:t>number</a:t>
            </a:r>
          </a:p>
          <a:p>
            <a:pPr lvl="1"/>
            <a:endParaRPr lang="en-US" dirty="0"/>
          </a:p>
          <a:p>
            <a:r>
              <a:rPr lang="en-US" dirty="0"/>
              <a:t>Solution-1: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Keep an array of one million bits, initialized to all 0s.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Every time you see an item </a:t>
            </a:r>
            <a:r>
              <a:rPr lang="en-US" sz="1800" dirty="0" err="1"/>
              <a:t>i</a:t>
            </a:r>
            <a:r>
              <a:rPr lang="en-US" sz="1800" dirty="0"/>
              <a:t>, you just set the </a:t>
            </a:r>
            <a:r>
              <a:rPr lang="en-US" sz="1800" dirty="0" err="1"/>
              <a:t>ith</a:t>
            </a:r>
            <a:r>
              <a:rPr lang="en-US" sz="1800" dirty="0"/>
              <a:t> bit to 1.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Querying for item j is straightforward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The structure is very compact: 125KB will suffice if you pack the bits into memory.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Exact Solution to Membership </a:t>
            </a:r>
            <a:r>
              <a:rPr lang="en-IN" dirty="0" smtClean="0"/>
              <a:t>Problem(2)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/>
              <a:t>What if the size of the set is much larger / or not enumerable in practice?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names of customers, where the number of possible name strings is huge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All pair of IP’s </a:t>
            </a:r>
            <a:r>
              <a:rPr lang="en-US" sz="1800" dirty="0" smtClean="0"/>
              <a:t>communicating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Where does the solution takes you to?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Hash tables?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Use a hash function h to map from the space of inputs onto the range of indices for your table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471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Exact Solution to Membership </a:t>
            </a:r>
            <a:r>
              <a:rPr lang="en-IN" dirty="0" smtClean="0"/>
              <a:t>Problem(3)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/>
              <a:t>For an item </a:t>
            </a:r>
            <a:r>
              <a:rPr lang="en-US" dirty="0" err="1"/>
              <a:t>i</a:t>
            </a:r>
            <a:r>
              <a:rPr lang="en-US" dirty="0"/>
              <a:t>, set hash(</a:t>
            </a:r>
            <a:r>
              <a:rPr lang="en-US" dirty="0" err="1"/>
              <a:t>i</a:t>
            </a:r>
            <a:r>
              <a:rPr lang="en-US" dirty="0"/>
              <a:t>) bit to 1</a:t>
            </a:r>
          </a:p>
          <a:p>
            <a:r>
              <a:rPr lang="en-US" dirty="0"/>
              <a:t>What if for distinct </a:t>
            </a:r>
            <a:r>
              <a:rPr lang="en-US" dirty="0" err="1"/>
              <a:t>i,j</a:t>
            </a:r>
            <a:r>
              <a:rPr lang="en-US" dirty="0"/>
              <a:t>, hash (</a:t>
            </a:r>
            <a:r>
              <a:rPr lang="en-US" dirty="0" err="1"/>
              <a:t>i</a:t>
            </a:r>
            <a:r>
              <a:rPr lang="en-US" dirty="0"/>
              <a:t>) = hash(j)?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Use </a:t>
            </a:r>
            <a:r>
              <a:rPr lang="en-US" dirty="0" smtClean="0"/>
              <a:t>collision </a:t>
            </a:r>
            <a:r>
              <a:rPr lang="en-US" dirty="0"/>
              <a:t>resolution </a:t>
            </a:r>
            <a:r>
              <a:rPr lang="en-US" dirty="0" smtClean="0"/>
              <a:t>techniques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Let us assume that you do not want to use those extra storage, or complicate the mechanism to resolve collisions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That is, no additional storage. Just the bit hash(</a:t>
            </a:r>
            <a:r>
              <a:rPr lang="en-US" sz="1800" dirty="0" err="1"/>
              <a:t>i</a:t>
            </a:r>
            <a:r>
              <a:rPr lang="en-US" sz="1800" dirty="0"/>
              <a:t>) must be relevant bit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Hard to handle </a:t>
            </a:r>
            <a:r>
              <a:rPr lang="en-US" sz="1800" dirty="0" smtClean="0"/>
              <a:t>collision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sz="1800" dirty="0"/>
          </a:p>
          <a:p>
            <a:r>
              <a:rPr lang="en-US" dirty="0"/>
              <a:t>What if we use more hash functions in place of one?  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618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Exact Solution to Membership </a:t>
            </a:r>
            <a:r>
              <a:rPr lang="en-IN" dirty="0" smtClean="0"/>
              <a:t>Problem(4)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A compact  data structure  that  summarizes  a  set  of items</a:t>
            </a:r>
          </a:p>
          <a:p>
            <a:r>
              <a:rPr lang="en-US" dirty="0"/>
              <a:t>Dictionary answering membership questions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FF0000"/>
                </a:solidFill>
              </a:rPr>
              <a:t>“ </a:t>
            </a:r>
            <a:r>
              <a:rPr lang="en-US" dirty="0" smtClean="0">
                <a:solidFill>
                  <a:srgbClr val="FF0000"/>
                </a:solidFill>
              </a:rPr>
              <a:t>Is  </a:t>
            </a:r>
            <a:r>
              <a:rPr lang="en-US" dirty="0">
                <a:solidFill>
                  <a:srgbClr val="FF0000"/>
                </a:solidFill>
              </a:rPr>
              <a:t>an item x stored  in  the  structure  or  not? “</a:t>
            </a:r>
          </a:p>
          <a:p>
            <a:r>
              <a:rPr lang="en-US" dirty="0"/>
              <a:t>Answers the membership question approximately, with lesser storage</a:t>
            </a:r>
          </a:p>
          <a:p>
            <a:r>
              <a:rPr lang="en-US" dirty="0"/>
              <a:t>“the item has definitely not been stored” or “the item has probably been stored.” </a:t>
            </a:r>
          </a:p>
          <a:p>
            <a:r>
              <a:rPr lang="en-US" dirty="0"/>
              <a:t>Listing of items in the dictionary is not possible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2160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Blooms Filters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US" dirty="0"/>
              <a:t>Bloom filter: A bit vector that represents a set of keys</a:t>
            </a:r>
          </a:p>
          <a:p>
            <a:r>
              <a:rPr lang="en-US" dirty="0"/>
              <a:t>A key is hashed d (e.g. d=3) times and represented by d bits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Construct: for every key in the set, set its 3 bits in vector</a:t>
            </a:r>
          </a:p>
          <a:p>
            <a:r>
              <a:rPr lang="en-US" dirty="0"/>
              <a:t>Membership Test: given a key, check if all its 3 bits are 1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Definitely not in the set if some bits are 0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May have false positives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339596"/>
            <a:ext cx="7715250" cy="13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6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Bloom filters </a:t>
            </a:r>
            <a:r>
              <a:rPr lang="en-IN" dirty="0" smtClean="0"/>
              <a:t>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352799"/>
          </a:xfrm>
        </p:spPr>
        <p:txBody>
          <a:bodyPr/>
          <a:lstStyle/>
          <a:p>
            <a:r>
              <a:rPr lang="en-US" dirty="0"/>
              <a:t>Can very quickly answer variations on the Yes/No </a:t>
            </a:r>
            <a:r>
              <a:rPr lang="en-US" dirty="0" smtClean="0"/>
              <a:t>question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 </a:t>
            </a:r>
            <a:r>
              <a:rPr lang="en-US" dirty="0"/>
              <a:t>“is this item in the set?”, like “have I seen this item before</a:t>
            </a:r>
            <a:r>
              <a:rPr lang="en-US" dirty="0" smtClean="0"/>
              <a:t>?”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Has constant time complexity for both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adding </a:t>
            </a:r>
            <a:r>
              <a:rPr lang="en-US" dirty="0"/>
              <a:t>items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asking </a:t>
            </a:r>
            <a:r>
              <a:rPr lang="en-US" dirty="0"/>
              <a:t>whether they are </a:t>
            </a:r>
            <a:r>
              <a:rPr lang="en-US" dirty="0" smtClean="0"/>
              <a:t>present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Requires very little space relative to the size of the items you need to store and check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52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3209</TotalTime>
  <Words>954</Words>
  <Application>Microsoft Office PowerPoint</Application>
  <PresentationFormat>Widescreen</PresentationFormat>
  <Paragraphs>103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The Bloom Filter </vt:lpstr>
      <vt:lpstr>Filtering in a Stream</vt:lpstr>
      <vt:lpstr>Filtering in a Stream</vt:lpstr>
      <vt:lpstr>Exact Solution to Membership Problem</vt:lpstr>
      <vt:lpstr>Exact Solution to Membership Problem(2)</vt:lpstr>
      <vt:lpstr>Exact Solution to Membership Problem(3)</vt:lpstr>
      <vt:lpstr>Exact Solution to Membership Problem(4)</vt:lpstr>
      <vt:lpstr>Blooms Filters</vt:lpstr>
      <vt:lpstr>Bloom filters (2)</vt:lpstr>
      <vt:lpstr>Bloom Filter with example</vt:lpstr>
      <vt:lpstr>Bloom Filter with example (2)</vt:lpstr>
      <vt:lpstr>Bloom Filter with example (3)</vt:lpstr>
      <vt:lpstr>Bloom Filter with example (3)</vt:lpstr>
      <vt:lpstr>Bloom Filter with example (3)</vt:lpstr>
      <vt:lpstr>Bloom Filter with example (3)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236</cp:revision>
  <dcterms:created xsi:type="dcterms:W3CDTF">2018-10-16T06:13:57Z</dcterms:created>
  <dcterms:modified xsi:type="dcterms:W3CDTF">2019-09-28T00:51:12Z</dcterms:modified>
</cp:coreProperties>
</file>

<file path=docProps/thumbnail.jpeg>
</file>